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300" r:id="rId4"/>
    <p:sldId id="309" r:id="rId5"/>
    <p:sldId id="282" r:id="rId6"/>
    <p:sldId id="301" r:id="rId7"/>
    <p:sldId id="302" r:id="rId8"/>
    <p:sldId id="303" r:id="rId9"/>
    <p:sldId id="304" r:id="rId10"/>
    <p:sldId id="284" r:id="rId11"/>
    <p:sldId id="305" r:id="rId12"/>
    <p:sldId id="306" r:id="rId13"/>
    <p:sldId id="286" r:id="rId14"/>
    <p:sldId id="295" r:id="rId15"/>
    <p:sldId id="265" r:id="rId16"/>
    <p:sldId id="294" r:id="rId17"/>
  </p:sldIdLst>
  <p:sldSz cx="9144000" cy="6858000" type="screen4x3"/>
  <p:notesSz cx="6805613" cy="99393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770"/>
    <a:srgbClr val="FFA25D"/>
    <a:srgbClr val="FFCC99"/>
    <a:srgbClr val="798511"/>
    <a:srgbClr val="888511"/>
    <a:srgbClr val="BD9B1D"/>
    <a:srgbClr val="B49822"/>
    <a:srgbClr val="B6DF89"/>
    <a:srgbClr val="66F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216" autoAdjust="0"/>
  </p:normalViewPr>
  <p:slideViewPr>
    <p:cSldViewPr>
      <p:cViewPr varScale="1">
        <p:scale>
          <a:sx n="64" d="100"/>
          <a:sy n="64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DC3F7-8F91-42EC-9828-1B36C70C87BD}" type="datetimeFigureOut">
              <a:rPr lang="sl-SI" smtClean="0"/>
              <a:t>19. 03. 2022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AC4E7-8552-4F42-8E80-0540AA10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3933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DEB6E-9DFA-42A0-9D61-C8EC61F9ABD2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36AF-83DA-4AC5-BDA8-2DB74350B2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944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36AF-83DA-4AC5-BDA8-2DB74350B263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786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851446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85902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157661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553686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93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6515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201397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56700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27266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044890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660783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310336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459789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464739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475315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7345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pPr/>
              <a:t>19. 03. 2022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931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avokotnik 20"/>
          <p:cNvSpPr/>
          <p:nvPr/>
        </p:nvSpPr>
        <p:spPr>
          <a:xfrm rot="21414755">
            <a:off x="-189215" y="207704"/>
            <a:ext cx="5222489" cy="1371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 rot="21414755">
            <a:off x="-784571" y="520921"/>
            <a:ext cx="9627759" cy="5095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3">
            <a:off x="-98269" y="626452"/>
            <a:ext cx="5700688" cy="6769567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21420000">
            <a:off x="625731" y="620190"/>
            <a:ext cx="5516421" cy="1221020"/>
          </a:xfrm>
          <a:ln>
            <a:noFill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sl-SI" sz="8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French Script MT" panose="03020402040607040605" pitchFamily="66" charset="0"/>
              </a:rPr>
              <a:t>Za Božjo slavo</a:t>
            </a:r>
          </a:p>
        </p:txBody>
      </p:sp>
      <p:sp>
        <p:nvSpPr>
          <p:cNvPr id="4" name="Pravokotnik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rgbClr val="FF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2022</a:t>
            </a:r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 rot="21416462">
            <a:off x="4987828" y="3103033"/>
            <a:ext cx="2364992" cy="180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36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sv. Ignacij </a:t>
            </a:r>
            <a:r>
              <a:rPr lang="sl-SI" sz="3600" b="1" i="1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Lojolski</a:t>
            </a:r>
            <a:endParaRPr lang="sl-SI" sz="3600" b="1" i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1024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2020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7292983" y="-117096"/>
            <a:ext cx="1326431" cy="127254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153" y="-78851"/>
            <a:ext cx="1134237" cy="111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avokotnik 1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2022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19" name="Skupina 18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3" name="Zaobljeni pravokotnik 22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Skupina 19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1" name="Plaketa 20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Plaketa 21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25" name="Podnaslov 1"/>
          <p:cNvSpPr txBox="1">
            <a:spLocks/>
          </p:cNvSpPr>
          <p:nvPr/>
        </p:nvSpPr>
        <p:spPr>
          <a:xfrm>
            <a:off x="450045" y="688700"/>
            <a:ext cx="5562115" cy="59985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sl-SI" sz="3200" b="1" dirty="0">
                <a:solidFill>
                  <a:schemeClr val="accent1"/>
                </a:solidFill>
              </a:rPr>
              <a:t>O letošnjem priročniku …</a:t>
            </a:r>
          </a:p>
        </p:txBody>
      </p:sp>
      <p:sp>
        <p:nvSpPr>
          <p:cNvPr id="26" name="Podnaslov 1"/>
          <p:cNvSpPr txBox="1">
            <a:spLocks/>
          </p:cNvSpPr>
          <p:nvPr/>
        </p:nvSpPr>
        <p:spPr>
          <a:xfrm>
            <a:off x="2987824" y="1484536"/>
            <a:ext cx="4968552" cy="518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NE PREZRITE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Oris Ignacijevih časov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Opis logotipa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Duhovnost oratorija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Delavnice in druge ideje!</a:t>
            </a:r>
          </a:p>
          <a:p>
            <a:pPr marL="365125" indent="-365125"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ABC ORATORIJA 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na kratko orisan vzgojni sistem Oratorija</a:t>
            </a:r>
          </a:p>
          <a:p>
            <a:pPr marL="365125" indent="-365125"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ZGODBA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pripovedovalca Tomaž in njegova babica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r="2357"/>
          <a:stretch/>
        </p:blipFill>
        <p:spPr>
          <a:xfrm>
            <a:off x="-36512" y="1498000"/>
            <a:ext cx="3049247" cy="48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399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2020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7292983" y="-117096"/>
            <a:ext cx="1326431" cy="127254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153" y="-78851"/>
            <a:ext cx="1134237" cy="111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avokotnik 1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2022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19" name="Skupina 18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3" name="Zaobljeni pravokotnik 22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Skupina 19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1" name="Plaketa 20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Plaketa 21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25" name="Podnaslov 1"/>
          <p:cNvSpPr txBox="1">
            <a:spLocks/>
          </p:cNvSpPr>
          <p:nvPr/>
        </p:nvSpPr>
        <p:spPr>
          <a:xfrm>
            <a:off x="450045" y="688700"/>
            <a:ext cx="5562115" cy="59985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sl-SI" sz="3200" b="1" dirty="0">
                <a:solidFill>
                  <a:schemeClr val="accent1"/>
                </a:solidFill>
              </a:rPr>
              <a:t>O letošnjem priročniku …</a:t>
            </a:r>
          </a:p>
        </p:txBody>
      </p:sp>
      <p:sp>
        <p:nvSpPr>
          <p:cNvPr id="26" name="Podnaslov 1"/>
          <p:cNvSpPr txBox="1">
            <a:spLocks/>
          </p:cNvSpPr>
          <p:nvPr/>
        </p:nvSpPr>
        <p:spPr>
          <a:xfrm>
            <a:off x="3351780" y="1772568"/>
            <a:ext cx="4418594" cy="4176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MOLITVE ZA OTROKE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vsak dan nekaj razloži Ignacij</a:t>
            </a:r>
          </a:p>
          <a:p>
            <a:pPr marL="365125" indent="-365125"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KATEHEZE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Eksamen: vključen v 4. dan oratorija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Kateheza za starše</a:t>
            </a:r>
          </a:p>
          <a:p>
            <a:pPr marL="365125" indent="-365125"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VELIKE IGRE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pet velikih iger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vse zelo prilagodljive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18010"/>
            <a:ext cx="3460300" cy="48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747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2020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7292983" y="-117096"/>
            <a:ext cx="1326431" cy="127254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153" y="-78851"/>
            <a:ext cx="1134237" cy="111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avokotnik 1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2022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19" name="Skupina 18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3" name="Zaobljeni pravokotnik 22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Skupina 19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1" name="Plaketa 20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Plaketa 21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25" name="Podnaslov 1"/>
          <p:cNvSpPr txBox="1">
            <a:spLocks/>
          </p:cNvSpPr>
          <p:nvPr/>
        </p:nvSpPr>
        <p:spPr>
          <a:xfrm>
            <a:off x="450045" y="688700"/>
            <a:ext cx="5562115" cy="59985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sl-SI" sz="3200" b="1" dirty="0">
                <a:solidFill>
                  <a:schemeClr val="accent1"/>
                </a:solidFill>
              </a:rPr>
              <a:t>O letošnjem priročniku …</a:t>
            </a:r>
          </a:p>
        </p:txBody>
      </p:sp>
      <p:sp>
        <p:nvSpPr>
          <p:cNvPr id="26" name="Podnaslov 1"/>
          <p:cNvSpPr txBox="1">
            <a:spLocks/>
          </p:cNvSpPr>
          <p:nvPr/>
        </p:nvSpPr>
        <p:spPr>
          <a:xfrm>
            <a:off x="2987824" y="1484536"/>
            <a:ext cx="4968552" cy="5373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MOLITVE ZA ANIMATORJE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vsebujejo tudi kateheze za večer prej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„nastopa“ vitez Gabrijel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vsak dan povabljeni k eksamnu</a:t>
            </a:r>
          </a:p>
          <a:p>
            <a:pPr marL="365125" indent="-365125"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PESMI 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poleg himne bo posneta še </a:t>
            </a:r>
            <a:r>
              <a:rPr lang="sl-SI" sz="22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drugouvrščena</a:t>
            </a: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pesem (obe bosta dostopni na YT kanalu Oratorija Slovenija)</a:t>
            </a:r>
          </a:p>
          <a:p>
            <a:pPr marL="765175" lvl="1" indent="-365125"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poleg teh še dve dodatni pesmi iz natečaja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5" b="9071"/>
          <a:stretch/>
        </p:blipFill>
        <p:spPr>
          <a:xfrm>
            <a:off x="-457975" y="2204864"/>
            <a:ext cx="344579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4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dnaslov 1"/>
          <p:cNvSpPr>
            <a:spLocks noGrp="1"/>
          </p:cNvSpPr>
          <p:nvPr>
            <p:ph type="subTitle" idx="4294967295"/>
          </p:nvPr>
        </p:nvSpPr>
        <p:spPr>
          <a:xfrm>
            <a:off x="450045" y="1412429"/>
            <a:ext cx="4626012" cy="5400947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POBUDE OB PRAZNOVANJU 500-LETNICE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pobarvanka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uradna pesem obletnice</a:t>
            </a:r>
            <a:endParaRPr lang="sl-SI" sz="22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SPLOŠNE IDEJE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romanje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foto kotiček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</a:t>
            </a:r>
            <a:r>
              <a:rPr lang="pt-BR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gled filma o Ignaciju Lojolskem</a:t>
            </a:r>
            <a:endParaRPr lang="sl-SI" sz="2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zahvalno pismo učiteljem in katehetom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prostočasne dejavnosti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DELAVNICE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2022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1" name="Skupina 20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9" name="Zaobljeni pravokotnik 28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Skupina 25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7" name="Plaketa 26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" name="Plaketa 27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3" name="Podnaslov 1"/>
          <p:cNvSpPr txBox="1">
            <a:spLocks/>
          </p:cNvSpPr>
          <p:nvPr/>
        </p:nvSpPr>
        <p:spPr>
          <a:xfrm>
            <a:off x="450045" y="688700"/>
            <a:ext cx="5562116" cy="59985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sl-SI" sz="3200" b="1" dirty="0">
                <a:solidFill>
                  <a:schemeClr val="accent1"/>
                </a:solidFill>
              </a:rPr>
              <a:t>Ignacijeve oratorijske ideje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44041"/>
            <a:ext cx="3833199" cy="547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86934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2022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1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1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7" name="Plaketa 26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" name="Plaketa 29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3" name="Podnaslov 1"/>
          <p:cNvSpPr txBox="1">
            <a:spLocks/>
          </p:cNvSpPr>
          <p:nvPr/>
        </p:nvSpPr>
        <p:spPr>
          <a:xfrm>
            <a:off x="450045" y="688700"/>
            <a:ext cx="5562116" cy="59985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sl-SI" sz="3200" b="1" dirty="0">
                <a:solidFill>
                  <a:schemeClr val="accent1"/>
                </a:solidFill>
              </a:rPr>
              <a:t>Načrti za naprej …</a:t>
            </a:r>
          </a:p>
        </p:txBody>
      </p:sp>
      <p:sp>
        <p:nvSpPr>
          <p:cNvPr id="14" name="Podnaslov 1"/>
          <p:cNvSpPr txBox="1">
            <a:spLocks/>
          </p:cNvSpPr>
          <p:nvPr/>
        </p:nvSpPr>
        <p:spPr>
          <a:xfrm>
            <a:off x="162012" y="1936829"/>
            <a:ext cx="7578340" cy="3940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</a:rPr>
              <a:t>Oratorijska Mavrica 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sl-SI" sz="2800" cap="none" dirty="0">
                <a:solidFill>
                  <a:schemeClr val="accent2">
                    <a:lumMod val="75000"/>
                  </a:schemeClr>
                </a:solidFill>
              </a:rPr>
              <a:t>junij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 2022)</a:t>
            </a:r>
          </a:p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</a:rPr>
              <a:t>Knjiga o življenju Ignacija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</a:rPr>
              <a:t>Lojolskega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800" cap="none" dirty="0">
                <a:solidFill>
                  <a:schemeClr val="accent2">
                    <a:lumMod val="75000"/>
                  </a:schemeClr>
                </a:solidFill>
              </a:rPr>
              <a:t>(založba Družina)</a:t>
            </a:r>
          </a:p>
          <a:p>
            <a:pPr marL="906463" lvl="1" indent="-4492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l-SI" sz="2600" cap="none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 akcijski ceni jo bo ponudila župnikom enkrat spomladi</a:t>
            </a:r>
          </a:p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l-SI" sz="2800" b="1" dirty="0" err="1" smtClean="0">
                <a:solidFill>
                  <a:schemeClr val="accent2">
                    <a:lumMod val="75000"/>
                  </a:schemeClr>
                </a:solidFill>
              </a:rPr>
              <a:t>Animatorski</a:t>
            </a: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</a:rPr>
              <a:t>spodbujevalnik </a:t>
            </a:r>
            <a:br>
              <a:rPr lang="sl-SI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2400" cap="none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(oratorij.net/</a:t>
            </a:r>
            <a:r>
              <a:rPr lang="sl-SI" sz="2400" cap="none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animatorski</a:t>
            </a:r>
            <a:r>
              <a:rPr lang="sl-SI" sz="2400" cap="none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-spodbujevalnik)</a:t>
            </a:r>
          </a:p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l-SI" sz="2800" dirty="0" err="1">
                <a:solidFill>
                  <a:schemeClr val="accent2">
                    <a:lumMod val="75000"/>
                  </a:schemeClr>
                </a:solidFill>
              </a:rPr>
              <a:t>SnemanjA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 oratorijske zgodbe s strani ZAO letos ne bo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l-SI" sz="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Podnaslov 1"/>
          <p:cNvSpPr txBox="1">
            <a:spLocks/>
          </p:cNvSpPr>
          <p:nvPr/>
        </p:nvSpPr>
        <p:spPr>
          <a:xfrm rot="16200000">
            <a:off x="5778016" y="3303104"/>
            <a:ext cx="6381328" cy="872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l-SI" sz="1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-SI" sz="2400" b="1" cap="none" dirty="0">
                <a:solidFill>
                  <a:schemeClr val="bg1"/>
                </a:solidFill>
              </a:rPr>
              <a:t>več </a:t>
            </a:r>
            <a:r>
              <a:rPr lang="sl-SI" sz="2400" b="1" cap="none" dirty="0" err="1">
                <a:solidFill>
                  <a:schemeClr val="bg1"/>
                </a:solidFill>
              </a:rPr>
              <a:t>info</a:t>
            </a:r>
            <a:r>
              <a:rPr lang="sl-SI" sz="2400" b="1" cap="none" dirty="0">
                <a:solidFill>
                  <a:schemeClr val="bg1"/>
                </a:solidFill>
              </a:rPr>
              <a:t>: pisarna@oratorij.net</a:t>
            </a:r>
            <a:endParaRPr lang="sl-SI" sz="1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5028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2022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1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1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7" name="Plaketa 26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" name="Plaketa 29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3" name="Podnaslov 1"/>
          <p:cNvSpPr txBox="1">
            <a:spLocks/>
          </p:cNvSpPr>
          <p:nvPr/>
        </p:nvSpPr>
        <p:spPr>
          <a:xfrm>
            <a:off x="450045" y="688700"/>
            <a:ext cx="5562116" cy="59985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sl-SI" sz="3200" b="1" dirty="0">
                <a:solidFill>
                  <a:schemeClr val="accent1"/>
                </a:solidFill>
              </a:rPr>
              <a:t>Načrti za naprej …</a:t>
            </a:r>
          </a:p>
        </p:txBody>
      </p:sp>
      <p:sp>
        <p:nvSpPr>
          <p:cNvPr id="14" name="Podnaslov 1"/>
          <p:cNvSpPr txBox="1">
            <a:spLocks/>
          </p:cNvSpPr>
          <p:nvPr/>
        </p:nvSpPr>
        <p:spPr>
          <a:xfrm>
            <a:off x="251520" y="1988840"/>
            <a:ext cx="7320330" cy="42217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SINODALNO SREČANJE </a:t>
            </a:r>
            <a:br>
              <a:rPr lang="sl-SI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vaše animatorske skupine?</a:t>
            </a:r>
          </a:p>
          <a:p>
            <a:pPr marL="539750" indent="-539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</a:rPr>
              <a:t>Oratorijska usposabljanja</a:t>
            </a:r>
          </a:p>
          <a:p>
            <a:pPr marL="900113" lvl="1" indent="-3603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sl-SI" sz="2400" cap="none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Za animatorje: ko jih naročite </a:t>
            </a:r>
            <a:r>
              <a:rPr lang="sl-SI" sz="2400" cap="none" dirty="0">
                <a:solidFill>
                  <a:schemeClr val="accent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l-SI" sz="2400" cap="none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900113" lvl="1" indent="-3603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sl-SI" sz="2400" cap="none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Voditelj I: </a:t>
            </a:r>
            <a:r>
              <a:rPr lang="sl-SI" sz="2400" cap="none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27.-29. </a:t>
            </a:r>
            <a:r>
              <a:rPr lang="sl-SI" sz="2400" cap="none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april na Pohorju</a:t>
            </a:r>
          </a:p>
          <a:p>
            <a:pPr marL="900113" lvl="1" indent="-3603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sl-SI" sz="2400" cap="none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Voditelj II: </a:t>
            </a:r>
            <a:r>
              <a:rPr lang="sl-SI" sz="2400" cap="none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5., 12., 17. maj - 3 večeri </a:t>
            </a:r>
            <a:r>
              <a:rPr lang="sl-SI" sz="2400" cap="none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prek </a:t>
            </a:r>
            <a:r>
              <a:rPr lang="sl-SI" sz="2400" cap="none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spleta</a:t>
            </a:r>
          </a:p>
          <a:p>
            <a:pPr marL="442913" indent="-3603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sl-SI" sz="2800" b="1" dirty="0" err="1" smtClean="0">
                <a:solidFill>
                  <a:schemeClr val="accent2">
                    <a:lumMod val="75000"/>
                  </a:schemeClr>
                </a:solidFill>
              </a:rPr>
              <a:t>Animatlon</a:t>
            </a: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cap="none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3. september 2022</a:t>
            </a:r>
            <a:endParaRPr lang="sl-SI" sz="100" cap="none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odnaslov 1"/>
          <p:cNvSpPr txBox="1">
            <a:spLocks/>
          </p:cNvSpPr>
          <p:nvPr/>
        </p:nvSpPr>
        <p:spPr>
          <a:xfrm rot="16200000">
            <a:off x="5778016" y="3303104"/>
            <a:ext cx="6381328" cy="872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l-SI" sz="1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-SI" sz="2400" b="1" cap="none" dirty="0">
                <a:solidFill>
                  <a:schemeClr val="bg1"/>
                </a:solidFill>
              </a:rPr>
              <a:t>več </a:t>
            </a:r>
            <a:r>
              <a:rPr lang="sl-SI" sz="2400" b="1" cap="none" dirty="0" err="1">
                <a:solidFill>
                  <a:schemeClr val="bg1"/>
                </a:solidFill>
              </a:rPr>
              <a:t>info</a:t>
            </a:r>
            <a:r>
              <a:rPr lang="sl-SI" sz="2400" b="1" cap="none" dirty="0">
                <a:solidFill>
                  <a:schemeClr val="bg1"/>
                </a:solidFill>
              </a:rPr>
              <a:t>: pisarna@oratorij.net</a:t>
            </a:r>
            <a:endParaRPr lang="sl-SI" sz="1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380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2022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1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1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7" name="Plaketa 26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" name="Plaketa 29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47" name="PoljeZBesedilom 46"/>
          <p:cNvSpPr txBox="1"/>
          <p:nvPr/>
        </p:nvSpPr>
        <p:spPr>
          <a:xfrm>
            <a:off x="0" y="1844824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HVALA ZA </a:t>
            </a:r>
          </a:p>
          <a:p>
            <a:pPr algn="ctr"/>
            <a:r>
              <a:rPr lang="sl-SI" sz="8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POZORNOST! </a:t>
            </a:r>
          </a:p>
          <a:p>
            <a:pPr algn="ctr"/>
            <a:r>
              <a:rPr lang="sl-SI" sz="80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l-SI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6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dnaslov 1"/>
          <p:cNvSpPr>
            <a:spLocks noGrp="1"/>
          </p:cNvSpPr>
          <p:nvPr>
            <p:ph type="subTitle" idx="4294967295"/>
          </p:nvPr>
        </p:nvSpPr>
        <p:spPr>
          <a:xfrm>
            <a:off x="450045" y="1700808"/>
            <a:ext cx="5335219" cy="3937326"/>
          </a:xfrm>
        </p:spPr>
        <p:txBody>
          <a:bodyPr anchor="t">
            <a:noAutofit/>
          </a:bodyPr>
          <a:lstStyle/>
          <a:p>
            <a:pPr marL="365125" indent="-365125" algn="l"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sv. Ignacij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</a:rPr>
              <a:t>Lojolski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 (1491-1556)</a:t>
            </a:r>
          </a:p>
          <a:p>
            <a:pPr marL="365125" indent="-365125" algn="l">
              <a:buFont typeface="Wingdings" panose="05000000000000000000" pitchFamily="2" charset="2"/>
              <a:buChar char="ü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NASLOV: Za Božjo slavo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2022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1" name="Skupina 20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9" name="Zaobljeni pravokotnik 28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Skupina 25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7" name="Plaketa 26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" name="Plaketa 27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3" name="Podnaslov 1"/>
          <p:cNvSpPr txBox="1">
            <a:spLocks/>
          </p:cNvSpPr>
          <p:nvPr/>
        </p:nvSpPr>
        <p:spPr>
          <a:xfrm>
            <a:off x="450045" y="688700"/>
            <a:ext cx="5562115" cy="59985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sl-SI" sz="3200" b="1" dirty="0">
                <a:solidFill>
                  <a:schemeClr val="accent1"/>
                </a:solidFill>
              </a:rPr>
              <a:t>O letošnjem Oratoriju …</a:t>
            </a:r>
          </a:p>
        </p:txBody>
      </p:sp>
      <p:pic>
        <p:nvPicPr>
          <p:cNvPr id="1028" name="Picture 4" descr="https://www.catholicfaithstore.com/daily-bread/wp-content/uploads/2017/07/St-Ignatiu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8" y="3962356"/>
            <a:ext cx="2115486" cy="26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jezuiti.si/wp-content/uploads/2021/05/Ignatius-manresa-768x1092-1-720x102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11" y="3356992"/>
            <a:ext cx="2299808" cy="32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hozana.si/images/svetniki/resized/910_sv_ignacij_lojols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66" y="1342095"/>
            <a:ext cx="3185727" cy="262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2215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2020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7292983" y="-117096"/>
            <a:ext cx="1326431" cy="127254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153" y="-78851"/>
            <a:ext cx="1134237" cy="111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avokotnik 1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2022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19" name="Skupina 18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3" name="Zaobljeni pravokotnik 22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Skupina 19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1" name="Plaketa 20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Plaketa 21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25" name="Podnaslov 1"/>
          <p:cNvSpPr txBox="1">
            <a:spLocks/>
          </p:cNvSpPr>
          <p:nvPr/>
        </p:nvSpPr>
        <p:spPr>
          <a:xfrm>
            <a:off x="450045" y="688700"/>
            <a:ext cx="5562115" cy="59985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sl-SI" sz="3200" b="1" dirty="0">
                <a:solidFill>
                  <a:schemeClr val="accent1"/>
                </a:solidFill>
              </a:rPr>
              <a:t>Prerez posameznih dni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4536504" cy="485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274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2020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7292983" y="-117096"/>
            <a:ext cx="1326431" cy="127254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153" y="-78851"/>
            <a:ext cx="1134237" cy="111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avokotnik 1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bg1"/>
                </a:solidFill>
                <a:latin typeface="Cambria" pitchFamily="18" charset="0"/>
              </a:rPr>
              <a:t>Oratorij 2022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19" name="Skupina 18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3" name="Zaobljeni pravokotnik 22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Skupina 19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1" name="Plaketa 20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Plaketa 21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25" name="Podnaslov 1"/>
          <p:cNvSpPr txBox="1">
            <a:spLocks/>
          </p:cNvSpPr>
          <p:nvPr/>
        </p:nvSpPr>
        <p:spPr>
          <a:xfrm>
            <a:off x="450045" y="688700"/>
            <a:ext cx="5562115" cy="59985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sl-SI" sz="3200" b="1" dirty="0">
                <a:solidFill>
                  <a:schemeClr val="accent1"/>
                </a:solidFill>
              </a:rPr>
              <a:t>Prerez posameznih dni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="" xmlns:a16="http://schemas.microsoft.com/office/drawing/2014/main" id="{FC2A0A68-9497-49D5-B940-60994286F81B}"/>
              </a:ext>
            </a:extLst>
          </p:cNvPr>
          <p:cNvSpPr txBox="1"/>
          <p:nvPr/>
        </p:nvSpPr>
        <p:spPr>
          <a:xfrm>
            <a:off x="0" y="1362644"/>
            <a:ext cx="5119465" cy="3259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600"/>
              </a:spcAft>
            </a:pPr>
            <a:r>
              <a:rPr lang="sl-S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Zato sezite po vsej Božji bojni opremi, tako da se boste mogli ob hudem dnevu upreti, vse premagati in obstati. Stojte torej prepasani okoli ledij z resnico, oblečeni v </a:t>
            </a:r>
            <a:r>
              <a:rPr lang="sl-SI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oklep (1)</a:t>
            </a:r>
            <a:r>
              <a:rPr lang="sl-S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pravičnosti in z nogami, </a:t>
            </a:r>
            <a:r>
              <a:rPr lang="sl-SI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obutimi (3)</a:t>
            </a:r>
            <a:r>
              <a:rPr lang="sl-S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pripravljenost za oznanjevanje evangelija miru. Predvsem pa vzemite </a:t>
            </a:r>
            <a:r>
              <a:rPr lang="sl-SI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ščit (5)</a:t>
            </a:r>
            <a:r>
              <a:rPr lang="sl-S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vere; z njim boste mogli pogasiti vse ognjene puščice hudega. Vzemite tudi </a:t>
            </a:r>
            <a:r>
              <a:rPr lang="sl-SI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čelado (4)</a:t>
            </a:r>
            <a:r>
              <a:rPr lang="sl-S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odrešenja in </a:t>
            </a:r>
            <a:r>
              <a:rPr lang="sl-SI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meč (2)</a:t>
            </a:r>
            <a:r>
              <a:rPr lang="sl-S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Duha, kar je Božja beseda. </a:t>
            </a:r>
            <a:r>
              <a:rPr lang="sl-SI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</a:t>
            </a:r>
            <a:r>
              <a:rPr lang="sl-S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6,13-17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Slika 26">
            <a:extLst>
              <a:ext uri="{FF2B5EF4-FFF2-40B4-BE49-F238E27FC236}">
                <a16:creationId xmlns="" xmlns:a16="http://schemas.microsoft.com/office/drawing/2014/main" id="{34CD66A5-2769-41D8-8E38-E9E78690C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52381"/>
            <a:ext cx="1405403" cy="1454181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="" xmlns:a16="http://schemas.microsoft.com/office/drawing/2014/main" id="{96A2597C-2B9B-42BC-B4F0-904AFFB61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57192"/>
            <a:ext cx="2111710" cy="1390302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="" xmlns:a16="http://schemas.microsoft.com/office/drawing/2014/main" id="{7A7CD728-E7BA-444F-98F4-FD76D202C0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77" y="2529748"/>
            <a:ext cx="1553106" cy="1798503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="" xmlns:a16="http://schemas.microsoft.com/office/drawing/2014/main" id="{A7D9D7AD-0A40-4558-A2A2-67C7DAE42D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5" y="4941168"/>
            <a:ext cx="1458299" cy="1731731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="" xmlns:a16="http://schemas.microsoft.com/office/drawing/2014/main" id="{6B03921C-32E8-4B09-BB24-B8755D5B6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57" y="4496963"/>
            <a:ext cx="1673643" cy="17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169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1" y="4981078"/>
            <a:ext cx="1673643" cy="173173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b="18125"/>
          <a:stretch/>
        </p:blipFill>
        <p:spPr>
          <a:xfrm>
            <a:off x="447015" y="684739"/>
            <a:ext cx="3114379" cy="388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oljeZBesedilom 32"/>
          <p:cNvSpPr txBox="1"/>
          <p:nvPr/>
        </p:nvSpPr>
        <p:spPr>
          <a:xfrm>
            <a:off x="447016" y="5979956"/>
            <a:ext cx="443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Simbol: </a:t>
            </a:r>
            <a:r>
              <a:rPr lang="sl-SI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OKLEP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sl-SI" sz="2400" b="1" dirty="0">
                <a:solidFill>
                  <a:schemeClr val="accent1"/>
                </a:solidFill>
                <a:latin typeface="+mj-lt"/>
              </a:rPr>
              <a:t>1. dan: NEUSTRAŠNOST - OKLEP</a:t>
            </a:r>
          </a:p>
        </p:txBody>
      </p:sp>
      <p:grpSp>
        <p:nvGrpSpPr>
          <p:cNvPr id="28" name="Skupina 2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9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6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34" name="Plaketa 33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laketa 34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4" name="Pravokotnik 3"/>
          <p:cNvSpPr/>
          <p:nvPr/>
        </p:nvSpPr>
        <p:spPr>
          <a:xfrm>
            <a:off x="447016" y="4806234"/>
            <a:ext cx="3008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Bojna oprema: </a:t>
            </a:r>
          </a:p>
          <a:p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6,10-17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3560161" y="958658"/>
            <a:ext cx="39641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Bitka za </a:t>
            </a:r>
            <a:r>
              <a:rPr lang="sl-SI" sz="22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Pamplono</a:t>
            </a:r>
            <a:r>
              <a:rPr lang="sl-SI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br>
              <a:rPr lang="sl-SI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l-SI" sz="2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20. maja 1521, Ignacij je </a:t>
            </a:r>
            <a:br>
              <a:rPr lang="sl-SI" sz="2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l-SI" sz="2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ranjen s topovsko kroglo</a:t>
            </a:r>
            <a:endParaRPr lang="sl-SI" sz="2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tisto, v kar je verjel in bil navdušen, se je neustrašno postavil in se boril.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Neustrašenost je kakor oklep, </a:t>
            </a:r>
            <a:br>
              <a:rPr lang="sl-SI" sz="2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l-SI" sz="2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 nas zaščiti pred puščicami strahu in nasprotovanj, da lahko vztrajno napredujemo. </a:t>
            </a:r>
            <a:endParaRPr lang="sl-SI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893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8" r="25085" b="8447"/>
          <a:stretch/>
        </p:blipFill>
        <p:spPr>
          <a:xfrm>
            <a:off x="70267" y="819397"/>
            <a:ext cx="3491128" cy="351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oljeZBesedilom 32"/>
          <p:cNvSpPr txBox="1"/>
          <p:nvPr/>
        </p:nvSpPr>
        <p:spPr>
          <a:xfrm>
            <a:off x="447016" y="5979956"/>
            <a:ext cx="443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Simbol: </a:t>
            </a:r>
            <a:r>
              <a:rPr lang="sl-SI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MEČ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sl-SI" sz="2400" b="1" dirty="0">
                <a:solidFill>
                  <a:schemeClr val="accent1"/>
                </a:solidFill>
                <a:latin typeface="+mj-lt"/>
              </a:rPr>
              <a:t>2. dan: </a:t>
            </a:r>
            <a:r>
              <a:rPr lang="sl-SI" sz="2400" b="1" dirty="0">
                <a:solidFill>
                  <a:schemeClr val="accent1"/>
                </a:solidFill>
              </a:rPr>
              <a:t>RAZLOČEVANJE - MEČ</a:t>
            </a:r>
            <a:endParaRPr lang="sl-SI" sz="24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9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6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34" name="Plaketa 33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laketa 34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4" name="Pravokotnik 3"/>
          <p:cNvSpPr/>
          <p:nvPr/>
        </p:nvSpPr>
        <p:spPr>
          <a:xfrm>
            <a:off x="447016" y="4806234"/>
            <a:ext cx="3764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Drevo spoznamo po sadu: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Mt 7,15-20 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3719299" y="765863"/>
            <a:ext cx="36807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Ignacij okreva po poškodbi </a:t>
            </a:r>
            <a:br>
              <a:rPr lang="sl-SI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dvoru svojega brata.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 si krajša s knjigama o svetnikih in o Jezusu, ki sta mu edini na razpolago.</a:t>
            </a:r>
            <a:endParaRPr lang="sl-SI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Odkrije temeljna načela duhovnega razločevanja.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 drevo je Božji glas, katerega sad je mir. Slabo drevo je glas hudega duha, katerega sad je nemir.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sl-SI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rezilom lahko razdelimo material na dva dela in ločimo dobro od slabega.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69" y="5186414"/>
            <a:ext cx="2033683" cy="13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303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4" b="7672"/>
          <a:stretch/>
        </p:blipFill>
        <p:spPr>
          <a:xfrm>
            <a:off x="162812" y="848133"/>
            <a:ext cx="3283421" cy="356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oljeZBesedilom 32"/>
          <p:cNvSpPr txBox="1"/>
          <p:nvPr/>
        </p:nvSpPr>
        <p:spPr>
          <a:xfrm>
            <a:off x="447016" y="5979956"/>
            <a:ext cx="443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Simbol: </a:t>
            </a:r>
            <a:r>
              <a:rPr lang="sl-SI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ČEVLJI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sl-SI" sz="2400" b="1" dirty="0">
                <a:solidFill>
                  <a:schemeClr val="accent1"/>
                </a:solidFill>
                <a:latin typeface="+mj-lt"/>
              </a:rPr>
              <a:t>3. dan: ROMANJE - ČEVLJI</a:t>
            </a:r>
          </a:p>
        </p:txBody>
      </p:sp>
      <p:grpSp>
        <p:nvGrpSpPr>
          <p:cNvPr id="28" name="Skupina 2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9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6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34" name="Plaketa 33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laketa 34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4" name="Pravokotnik 3"/>
          <p:cNvSpPr/>
          <p:nvPr/>
        </p:nvSpPr>
        <p:spPr>
          <a:xfrm>
            <a:off x="447016" y="4806234"/>
            <a:ext cx="342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Bog pokliče Abrahama: </a:t>
            </a:r>
          </a:p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Mz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12,1-2.4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76" y="4981078"/>
            <a:ext cx="1495444" cy="1731731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="" xmlns:a16="http://schemas.microsoft.com/office/drawing/2014/main" id="{A47EE993-3ED2-45F3-AB4B-BBEA6976528F}"/>
              </a:ext>
            </a:extLst>
          </p:cNvPr>
          <p:cNvSpPr txBox="1"/>
          <p:nvPr/>
        </p:nvSpPr>
        <p:spPr>
          <a:xfrm>
            <a:off x="3446233" y="1210292"/>
            <a:ext cx="3934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Ignacijevo romanje v Jeruzalem,</a:t>
            </a:r>
            <a:br>
              <a:rPr lang="sl-SI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 si je </a:t>
            </a:r>
            <a:r>
              <a:rPr lang="sl-SI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močno želel obiskati kraje Jezusovega življenja.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Romarjeva pripoved (življenjepis).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Ignacij roma, da se poglablja v Jezusovo življenje da </a:t>
            </a:r>
            <a:r>
              <a:rPr lang="sl-SI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 </a:t>
            </a:r>
            <a:r>
              <a:rPr lang="pt-BR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posnema. </a:t>
            </a:r>
            <a:endParaRPr lang="sl-SI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Čevlji, saj se moramo za pot dobro obuti.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Klasični svetopisemski odlomek.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Romanje na oratoriju.</a:t>
            </a:r>
            <a:endParaRPr lang="sl-SI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7899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15171" r="-98" b="19359"/>
          <a:stretch/>
        </p:blipFill>
        <p:spPr>
          <a:xfrm>
            <a:off x="134159" y="852340"/>
            <a:ext cx="3427236" cy="317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oljeZBesedilom 32"/>
          <p:cNvSpPr txBox="1"/>
          <p:nvPr/>
        </p:nvSpPr>
        <p:spPr>
          <a:xfrm>
            <a:off x="447016" y="5979956"/>
            <a:ext cx="443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Simbol: </a:t>
            </a:r>
            <a:r>
              <a:rPr lang="sl-SI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ČELADA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sl-SI" sz="2400" b="1" dirty="0">
                <a:solidFill>
                  <a:schemeClr val="accent1"/>
                </a:solidFill>
                <a:latin typeface="+mj-lt"/>
              </a:rPr>
              <a:t>4. dan: ŠOLANJE - ČELADA</a:t>
            </a:r>
          </a:p>
        </p:txBody>
      </p:sp>
      <p:grpSp>
        <p:nvGrpSpPr>
          <p:cNvPr id="28" name="Skupina 2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9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6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34" name="Plaketa 33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laketa 34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4" name="Pravokotnik 3"/>
          <p:cNvSpPr/>
          <p:nvPr/>
        </p:nvSpPr>
        <p:spPr>
          <a:xfrm>
            <a:off x="447016" y="4806234"/>
            <a:ext cx="3764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Napredovanje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modrosti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Prg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4,1-9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3624035" y="852340"/>
            <a:ext cx="36807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Ignacij se mora vrniti v Španijo, kjer začne pridigati in imeti duhovne nagovore.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Kritike in grožnja z inkvizicijo.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Odločitev za šolanje v Parizu, kjer sreča Petra </a:t>
            </a:r>
            <a:r>
              <a:rPr lang="sl-SI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Fabra</a:t>
            </a: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Frančiška Ksaverja.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Ekzamen</a:t>
            </a: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Čelada – znanje je obramba </a:t>
            </a:r>
            <a:b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nadgradnja.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l-SI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55" y="4908230"/>
            <a:ext cx="1458299" cy="17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4983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618"/>
          <a:stretch/>
        </p:blipFill>
        <p:spPr>
          <a:xfrm>
            <a:off x="179512" y="882592"/>
            <a:ext cx="3274612" cy="337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oljeZBesedilom 32"/>
          <p:cNvSpPr txBox="1"/>
          <p:nvPr/>
        </p:nvSpPr>
        <p:spPr>
          <a:xfrm>
            <a:off x="447016" y="5979956"/>
            <a:ext cx="443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Simbol: </a:t>
            </a:r>
            <a:r>
              <a:rPr lang="sl-SI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ŠČIT Z GRBOM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sl-SI" sz="2400" b="1" dirty="0">
                <a:solidFill>
                  <a:schemeClr val="accent1"/>
                </a:solidFill>
                <a:latin typeface="+mj-lt"/>
              </a:rPr>
              <a:t>5. dan: SLUŽENJE – ŠČIT Z GRBOM</a:t>
            </a:r>
          </a:p>
        </p:txBody>
      </p:sp>
      <p:grpSp>
        <p:nvGrpSpPr>
          <p:cNvPr id="28" name="Skupina 2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9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6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34" name="Plaketa 33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laketa 34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4" name="Pravokotnik 3"/>
          <p:cNvSpPr/>
          <p:nvPr/>
        </p:nvSpPr>
        <p:spPr>
          <a:xfrm>
            <a:off x="447016" y="4806234"/>
            <a:ext cx="3980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Jezus umije učencem noge: </a:t>
            </a:r>
          </a:p>
          <a:p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13,3-5.12-15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3621331" y="747000"/>
            <a:ext cx="36807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Ignacij je posvečen v duhovnika, ustanovijo družbo Jezusovo, Ignacij postane vodja DJ, piše pisma in povezuje brate.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Grb na ščitu kaže, komu služimo.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Voditelj naj služi drugim, pravi Jezus.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Služenje nas razveseljuje </a:t>
            </a:r>
            <a:b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veliko prejmemo.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50" y="4503427"/>
            <a:ext cx="1673643" cy="17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514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Gladko">
  <a:themeElements>
    <a:clrScheme name="Oratorij 2022">
      <a:dk1>
        <a:srgbClr val="646464"/>
      </a:dk1>
      <a:lt1>
        <a:sysClr val="window" lastClr="FFFFFF"/>
      </a:lt1>
      <a:dk2>
        <a:srgbClr val="646464"/>
      </a:dk2>
      <a:lt2>
        <a:srgbClr val="E5DEDB"/>
      </a:lt2>
      <a:accent1>
        <a:srgbClr val="313131"/>
      </a:accent1>
      <a:accent2>
        <a:srgbClr val="FFC000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CE8D3E"/>
      </a:hlink>
      <a:folHlink>
        <a:srgbClr val="7F723D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7714</TotalTime>
  <Words>526</Words>
  <Application>Microsoft Office PowerPoint</Application>
  <PresentationFormat>Diaprojekcija na zaslonu (4:3)</PresentationFormat>
  <Paragraphs>125</Paragraphs>
  <Slides>16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French Script MT</vt:lpstr>
      <vt:lpstr>Times New Roman</vt:lpstr>
      <vt:lpstr>Trebuchet MS</vt:lpstr>
      <vt:lpstr>Wingdings</vt:lpstr>
      <vt:lpstr>Wingdings 3</vt:lpstr>
      <vt:lpstr>Gladko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SMC Rakovnik</dc:creator>
  <cp:lastModifiedBy>Microsoftov račun</cp:lastModifiedBy>
  <cp:revision>243</cp:revision>
  <cp:lastPrinted>2022-03-04T22:21:43Z</cp:lastPrinted>
  <dcterms:created xsi:type="dcterms:W3CDTF">2013-02-22T15:07:41Z</dcterms:created>
  <dcterms:modified xsi:type="dcterms:W3CDTF">2022-03-19T09:10:13Z</dcterms:modified>
</cp:coreProperties>
</file>